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87" r:id="rId3"/>
    <p:sldId id="288" r:id="rId4"/>
    <p:sldId id="256" r:id="rId5"/>
    <p:sldId id="262" r:id="rId6"/>
    <p:sldId id="264" r:id="rId7"/>
    <p:sldId id="274" r:id="rId8"/>
    <p:sldId id="280" r:id="rId9"/>
    <p:sldId id="279" r:id="rId10"/>
    <p:sldId id="281" r:id="rId11"/>
    <p:sldId id="283" r:id="rId12"/>
    <p:sldId id="282" r:id="rId13"/>
    <p:sldId id="285" r:id="rId14"/>
    <p:sldId id="286" r:id="rId15"/>
    <p:sldId id="265" r:id="rId16"/>
    <p:sldId id="266" r:id="rId17"/>
    <p:sldId id="275" r:id="rId18"/>
    <p:sldId id="284" r:id="rId19"/>
    <p:sldId id="278" r:id="rId20"/>
    <p:sldId id="271" r:id="rId21"/>
    <p:sldId id="277" r:id="rId22"/>
    <p:sldId id="268" r:id="rId23"/>
    <p:sldId id="267" r:id="rId24"/>
    <p:sldId id="272" r:id="rId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3D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56" autoAdjust="0"/>
    <p:restoredTop sz="94660"/>
  </p:normalViewPr>
  <p:slideViewPr>
    <p:cSldViewPr>
      <p:cViewPr varScale="1">
        <p:scale>
          <a:sx n="72" d="100"/>
          <a:sy n="72" d="100"/>
        </p:scale>
        <p:origin x="-109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73401-16AD-440F-8687-7ECAA0928E5F}" type="datetimeFigureOut">
              <a:rPr lang="en-US" smtClean="0"/>
              <a:pPr/>
              <a:t>9/10/2009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8BE37-255B-4C9A-BFE6-8A3F58819C3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976D-0331-4AC6-8F5F-02BD750B9640}" type="datetimeFigureOut">
              <a:rPr lang="pt-BR" smtClean="0"/>
              <a:pPr/>
              <a:t>10/09/2009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0F640-2053-409E-825C-C9F44812778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freewebs.com/sb-dub/bomberman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3857628"/>
            <a:ext cx="8892121" cy="2285992"/>
          </a:xfrm>
          <a:prstGeom prst="rect">
            <a:avLst/>
          </a:prstGeom>
          <a:noFill/>
        </p:spPr>
      </p:pic>
      <p:pic>
        <p:nvPicPr>
          <p:cNvPr id="4102" name="Picture 6" descr="C:\Users\aryadne\Desktop\Yuiti\UEL - 2009\Técnicas de Programação\JOGO - 2º bimestre\Slide\bomberman1f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52402"/>
            <a:ext cx="3009900" cy="3562350"/>
          </a:xfrm>
          <a:prstGeom prst="rect">
            <a:avLst/>
          </a:prstGeom>
          <a:noFill/>
        </p:spPr>
      </p:pic>
      <p:pic>
        <p:nvPicPr>
          <p:cNvPr id="4104" name="Picture 8" descr="http://3.bp.blogspot.com/_YqM2pLl6WBs/SSwL2RbD-jI/AAAAAAAABEc/7DbMnoyyxZk/s400/ue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2716" y="142852"/>
            <a:ext cx="3891184" cy="1214446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357554" y="1571612"/>
            <a:ext cx="5572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Técnicas de Programação A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Professora Jandira Guenka Palma</a:t>
            </a:r>
          </a:p>
          <a:p>
            <a:pPr algn="ctr"/>
            <a:endParaRPr lang="pt-BR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ERNESTO YUITI SAITO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HAYATO FUJII</a:t>
            </a:r>
          </a:p>
          <a:p>
            <a:pPr algn="ctr"/>
            <a:r>
              <a:rPr lang="pt-BR" dirty="0" smtClean="0">
                <a:latin typeface="Arial" pitchFamily="34" charset="0"/>
                <a:cs typeface="Arial" pitchFamily="34" charset="0"/>
              </a:rPr>
              <a:t>MARCOS OKAMURA RODRIGUES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215338" y="6357958"/>
            <a:ext cx="71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Arial" pitchFamily="34" charset="0"/>
                <a:cs typeface="Arial" pitchFamily="34" charset="0"/>
              </a:rPr>
              <a:t>2009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Block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716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		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		item, monster;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 	bslot, mslot;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minibloco 	miniblock[3][5];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00034" y="3429000"/>
            <a:ext cx="807249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Miniblock</a:t>
            </a:r>
          </a:p>
          <a:p>
            <a:pPr>
              <a:buNone/>
            </a:pPr>
            <a:endParaRPr lang="pt-BR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71472" y="4429132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char		ascii;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color;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backcolor;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8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2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Monster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life[10];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total;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inboard;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type[10];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co[10];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428596" y="3786190"/>
            <a:ext cx="8286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Hero</a:t>
            </a:r>
            <a:endParaRPr lang="pt-BR" sz="4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28596" y="4714884"/>
            <a:ext cx="828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		life;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coord 		co;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color;</a:t>
            </a:r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6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6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Bomb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0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clock_t		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start[9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total;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inboard;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coord 		co[9];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framenumber[9];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fire;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 		used[9];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00034" y="4357694"/>
            <a:ext cx="8143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pt-BR" sz="4400" b="1" dirty="0" smtClean="0">
                <a:latin typeface="Arial" pitchFamily="34" charset="0"/>
                <a:cs typeface="Arial" pitchFamily="34" charset="0"/>
              </a:rPr>
              <a:t>Estruturas - Coord</a:t>
            </a:r>
            <a:endParaRPr lang="pt-BR" sz="4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28596" y="5500702"/>
            <a:ext cx="835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x;</a:t>
            </a:r>
          </a:p>
          <a:p>
            <a:pPr>
              <a:buNone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short int 		y;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2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STAGE - Funções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Bomba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BOMB(int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EXPLOSION(int i); 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FIREREMOVE(int i);</a:t>
            </a:r>
          </a:p>
          <a:p>
            <a:pPr lvl="1"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Jogo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BEGIN();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GAME();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STAGE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();</a:t>
            </a:r>
          </a:p>
          <a:p>
            <a:pPr lvl="1"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endParaRPr lang="pt-BR" sz="2200" dirty="0" smtClean="0">
              <a:latin typeface="Arial" pitchFamily="34" charset="0"/>
              <a:cs typeface="Arial" pitchFamily="34" charset="0"/>
            </a:endParaRPr>
          </a:p>
          <a:p>
            <a:endParaRPr lang="pt-BR" sz="22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2200" dirty="0" smtClean="0">
                <a:latin typeface="Arial" pitchFamily="34" charset="0"/>
                <a:cs typeface="Arial" pitchFamily="34" charset="0"/>
              </a:rPr>
              <a:t>Infra-estrutura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BOMBKICK(int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BOMBPUNCH(int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BOSS();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DIE();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ITEM(int i, int j);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PASSWORD();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PRINT();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SCORE(int i, int j);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TIME();</a:t>
            </a:r>
          </a:p>
          <a:p>
            <a:pPr lvl="1"/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STAGE - Funções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 numCol="2">
            <a:normAutofit/>
          </a:bodyPr>
          <a:lstStyle/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Movimentação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BOSSMOVE(int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CONTROL(); 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bool GO(int i, int co, int n);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HUNTERMOV(int i);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MONSTERMOVE(int i, char move);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MOVE();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RANDOMMOVE(int i);</a:t>
            </a:r>
          </a:p>
          <a:p>
            <a:pPr lvl="1"/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Random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RANDOMGATE();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RANDOMITEM(int i, int j);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RANDOMMONSTER(int level);</a:t>
            </a:r>
          </a:p>
          <a:p>
            <a:r>
              <a:rPr lang="pt-BR" sz="1800" dirty="0" smtClean="0">
                <a:latin typeface="Arial" pitchFamily="34" charset="0"/>
                <a:cs typeface="Arial" pitchFamily="34" charset="0"/>
              </a:rPr>
              <a:t>Texto/mensagens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CONTINUE();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END(bool win);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IMAGES();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IMAGES2();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OPENING();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OPENING2();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SHOWPASSWORD();</a:t>
            </a:r>
          </a:p>
          <a:p>
            <a:pPr lvl="1"/>
            <a:r>
              <a:rPr lang="pt-BR" sz="1800" dirty="0" smtClean="0">
                <a:latin typeface="Arial" pitchFamily="34" charset="0"/>
                <a:cs typeface="Arial" pitchFamily="34" charset="0"/>
              </a:rPr>
              <a:t>void STAGEOP();</a:t>
            </a:r>
          </a:p>
          <a:p>
            <a:pPr lvl="1"/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BLOCK - Efeitos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034" y="157161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e[0] = não vazio			bloco não vazio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e[1] = bloco inquebrável		block NR/boards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e[2] = bloco quebrável		block SQ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e[3] = item			__it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e[4] = bomb			bomb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e[5] = monster			monster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e[6] = portal			gate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e[7] = fire			fireup/down/left/right/center/vline/hline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e[8] = corpo bomberboy		body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e[9] = cabeça do bomberboy           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hero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BLOCK - Itens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'\0' 		nada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'B' 		superbomb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'F' 		superfire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'b' 		bombup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'f' 		fireup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'i' 		invencible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'k' 		bombkick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'l' 		lifeup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'p' 		bombpunch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't' 		timebomb item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'w' 		wallcross item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Scoring e Monstros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bloco SQ = 	10 pt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1 =	100 pt		random 		1s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2 =	200 pt		random 		0,5s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3 =	300 pt		perseguidor	1s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monstro 4 =	400 pt		perseguidor 	0,5s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1 =	2500 pt		AI para fuga	0,5s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2 = 	3000 pt		AI para fuga	0,35s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chefão 3 = 	3500 pt		AI para fuga	0,2s</a:t>
            </a: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*** 10000 pt = + 1 vida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8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07816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4" y="0"/>
            <a:ext cx="6786578" cy="68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0" y="0"/>
            <a:ext cx="9752013" cy="731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571744"/>
            <a:ext cx="8229600" cy="3554419"/>
          </a:xfrm>
        </p:spPr>
        <p:txBody>
          <a:bodyPr/>
          <a:lstStyle/>
          <a:p>
            <a:pPr algn="just"/>
            <a:r>
              <a:rPr lang="pt-BR" dirty="0" smtClean="0">
                <a:latin typeface="Arial" charset="0"/>
                <a:cs typeface="Arial" charset="0"/>
              </a:rPr>
              <a:t>Desenvolvido originalmente pela</a:t>
            </a:r>
            <a:r>
              <a:rPr lang="pt-BR" b="1" dirty="0" smtClean="0">
                <a:latin typeface="Arial" charset="0"/>
                <a:cs typeface="Arial" charset="0"/>
              </a:rPr>
              <a:t> </a:t>
            </a:r>
            <a:r>
              <a:rPr lang="pt-BR" dirty="0" smtClean="0">
                <a:latin typeface="Arial" charset="0"/>
                <a:cs typeface="Arial" charset="0"/>
              </a:rPr>
              <a:t>Hudson Soft</a:t>
            </a:r>
          </a:p>
          <a:p>
            <a:pPr algn="just"/>
            <a:r>
              <a:rPr lang="pt-BR" dirty="0" smtClean="0">
                <a:latin typeface="Arial" charset="0"/>
                <a:cs typeface="Arial" charset="0"/>
              </a:rPr>
              <a:t>Primeiro lançamento: 1983 para computadores de 8-bit</a:t>
            </a:r>
          </a:p>
          <a:p>
            <a:pPr algn="just"/>
            <a:r>
              <a:rPr lang="pt-BR" dirty="0" smtClean="0">
                <a:latin typeface="Arial" charset="0"/>
                <a:cs typeface="Arial" charset="0"/>
              </a:rPr>
              <a:t>Novos jogos da franquia continuam a ser lançados: há mais de 60 jogos diferentes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1888" y="6072188"/>
            <a:ext cx="4202112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500034" y="714356"/>
            <a:ext cx="807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latin typeface="Arial" pitchFamily="34" charset="0"/>
                <a:cs typeface="Arial" pitchFamily="34" charset="0"/>
              </a:rPr>
              <a:t>Bomberman</a:t>
            </a:r>
            <a:endParaRPr lang="pt-BR" sz="4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0"/>
            <a:ext cx="7786710" cy="685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7047"/>
            <a:ext cx="8929718" cy="684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1928810"/>
            <a:ext cx="4929190" cy="492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/>
          <a:lstStyle/>
          <a:p>
            <a:pPr>
              <a:buNone/>
            </a:pPr>
            <a:endParaRPr lang="pt-BR" dirty="0" smtClean="0"/>
          </a:p>
          <a:p>
            <a:pPr lvl="2"/>
            <a:r>
              <a:rPr lang="pt-BR" dirty="0" smtClean="0"/>
              <a:t>BOSS – “Angel Attack”</a:t>
            </a:r>
          </a:p>
          <a:p>
            <a:pPr lvl="2"/>
            <a:r>
              <a:rPr lang="pt-BR" dirty="0" smtClean="0"/>
              <a:t>ABERTURA – “Overture”</a:t>
            </a:r>
          </a:p>
          <a:p>
            <a:pPr lvl="2"/>
            <a:r>
              <a:rPr lang="pt-BR" dirty="0" smtClean="0"/>
              <a:t>STAGE </a:t>
            </a:r>
            <a:r>
              <a:rPr lang="pt-BR" dirty="0" smtClean="0"/>
              <a:t>1-1 ~ 1-4 – </a:t>
            </a:r>
            <a:r>
              <a:rPr lang="pt-BR" dirty="0" smtClean="0"/>
              <a:t>“Oh So Tired”</a:t>
            </a:r>
          </a:p>
          <a:p>
            <a:pPr lvl="2"/>
            <a:r>
              <a:rPr lang="pt-BR" dirty="0" smtClean="0"/>
              <a:t>STAGE </a:t>
            </a:r>
            <a:r>
              <a:rPr lang="pt-BR" dirty="0" smtClean="0"/>
              <a:t>2-1 ~ </a:t>
            </a:r>
            <a:r>
              <a:rPr lang="pt-BR" dirty="0" smtClean="0"/>
              <a:t>2-4 </a:t>
            </a:r>
            <a:r>
              <a:rPr lang="pt-BR" dirty="0" smtClean="0"/>
              <a:t>– “</a:t>
            </a:r>
            <a:r>
              <a:rPr lang="pt-BR" dirty="0" smtClean="0"/>
              <a:t>Head in the Clouds”</a:t>
            </a:r>
          </a:p>
          <a:p>
            <a:pPr lvl="2"/>
            <a:r>
              <a:rPr lang="pt-BR" dirty="0" smtClean="0"/>
              <a:t>STAGE </a:t>
            </a:r>
            <a:r>
              <a:rPr lang="pt-BR" dirty="0" smtClean="0"/>
              <a:t>3-1 ~ 3-4 </a:t>
            </a:r>
            <a:r>
              <a:rPr lang="pt-BR" dirty="0" smtClean="0"/>
              <a:t>– “Catch-22”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71472" y="730733"/>
            <a:ext cx="750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latin typeface="Arial" pitchFamily="34" charset="0"/>
                <a:cs typeface="Arial" pitchFamily="34" charset="0"/>
              </a:rPr>
              <a:t>Músicas</a:t>
            </a:r>
            <a:endParaRPr lang="pt-BR" sz="4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4470" y="3967178"/>
            <a:ext cx="2504852" cy="289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71611"/>
            <a:ext cx="3448228" cy="528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8259" y="1643050"/>
            <a:ext cx="3295742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tângulo 9"/>
          <p:cNvSpPr/>
          <p:nvPr/>
        </p:nvSpPr>
        <p:spPr>
          <a:xfrm>
            <a:off x="2786050" y="428604"/>
            <a:ext cx="4544835" cy="147732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295" endPos="92000" dist="1016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cene3d>
              <a:camera prst="perspectiveHeroicExtremeRightFacing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pt-BR" sz="9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Dúvidas?</a:t>
            </a:r>
            <a:endParaRPr lang="pt-BR" sz="90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decel="100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xit" presetSubtype="0" fill="hold" nodeType="after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9000" y="3568700"/>
            <a:ext cx="317500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428868"/>
            <a:ext cx="8229600" cy="68579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4000" dirty="0" smtClean="0">
                <a:latin typeface="Arial" pitchFamily="34" charset="0"/>
                <a:cs typeface="Arial" pitchFamily="34" charset="0"/>
              </a:rPr>
              <a:t>E, finalmente, vamos ao Jogo...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83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7625" y="0"/>
            <a:ext cx="4829175" cy="928688"/>
          </a:xfrm>
        </p:spPr>
        <p:txBody>
          <a:bodyPr/>
          <a:lstStyle/>
          <a:p>
            <a:r>
              <a:rPr lang="en-US" b="1" dirty="0" smtClean="0">
                <a:latin typeface="Arial" charset="0"/>
                <a:cs typeface="Arial" charset="0"/>
              </a:rPr>
              <a:t>Jogabilidade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86188" y="928688"/>
            <a:ext cx="5214937" cy="5929312"/>
          </a:xfrm>
        </p:spPr>
        <p:txBody>
          <a:bodyPr/>
          <a:lstStyle/>
          <a:p>
            <a:pPr algn="just">
              <a:buFont typeface="Arial" charset="0"/>
              <a:buNone/>
            </a:pPr>
            <a:r>
              <a:rPr lang="pt-BR" sz="2200" dirty="0" smtClean="0">
                <a:latin typeface="Arial" charset="0"/>
                <a:cs typeface="Arial" charset="0"/>
              </a:rPr>
              <a:t>- Objetivo principal: completar as fases</a:t>
            </a:r>
          </a:p>
          <a:p>
            <a:pPr algn="just">
              <a:buFont typeface="Arial" charset="0"/>
              <a:buNone/>
            </a:pPr>
            <a:r>
              <a:rPr lang="pt-BR" sz="2200" dirty="0" smtClean="0">
                <a:latin typeface="Arial" charset="0"/>
                <a:cs typeface="Arial" charset="0"/>
              </a:rPr>
              <a:t>- Use bombas para: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Destruir ou ferir inimigos ou obstáculos;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Detonar outras bombas;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Destruir o próprio jogador que a depositou ou seus aliados;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Destruir cartas de poder;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Em alguns jogos, danificar a "saída" gerando mais inimigos;</a:t>
            </a:r>
          </a:p>
          <a:p>
            <a:pPr algn="just"/>
            <a:r>
              <a:rPr lang="pt-BR" sz="2000" dirty="0" smtClean="0">
                <a:latin typeface="Arial" charset="0"/>
                <a:cs typeface="Arial" charset="0"/>
              </a:rPr>
              <a:t>Ativar/desativar um recurso do próprio mapa (um botão, por exemplo).</a:t>
            </a:r>
          </a:p>
          <a:p>
            <a:endParaRPr lang="en-US" sz="2200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357298"/>
            <a:ext cx="4286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0"/>
            <a:ext cx="3929058" cy="677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2" y="-56504"/>
            <a:ext cx="4929190" cy="691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91717" y="0"/>
            <a:ext cx="4852283" cy="683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latin typeface="Arial" pitchFamily="34" charset="0"/>
                <a:cs typeface="Arial" pitchFamily="34" charset="0"/>
              </a:rPr>
              <a:t>Projeto...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Arquivos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Bibliotecas 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FMOD (API </a:t>
            </a:r>
            <a:r>
              <a:rPr lang="en-US" sz="1800" smtClean="0">
                <a:latin typeface="Arial" pitchFamily="34" charset="0"/>
                <a:cs typeface="Arial" pitchFamily="34" charset="0"/>
              </a:rPr>
              <a:t>de </a:t>
            </a:r>
            <a:r>
              <a:rPr lang="en-US" sz="1800" smtClean="0">
                <a:latin typeface="Arial" pitchFamily="34" charset="0"/>
                <a:cs typeface="Arial" pitchFamily="34" charset="0"/>
              </a:rPr>
              <a:t>Áudio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funcoes.c (excerto da conio.c)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Estruturas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stage.cpp (estrutura “chefe”)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block.cpp (desenho de blocos, GUI)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coord.cpp (gerência de coordenadas)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estruturas.cpp (outras estruturas menores)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Definições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defines.c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Principal</a:t>
            </a:r>
          </a:p>
          <a:p>
            <a:pPr lvl="1"/>
            <a:r>
              <a:rPr lang="en-US" sz="1800" dirty="0" smtClean="0">
                <a:latin typeface="Arial" pitchFamily="34" charset="0"/>
                <a:cs typeface="Arial" pitchFamily="34" charset="0"/>
              </a:rPr>
              <a:t>main.cpp </a:t>
            </a:r>
          </a:p>
          <a:p>
            <a:pPr lvl="1"/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6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Estruturas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1.stage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1.1 bomb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1.1.1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1.2 hero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1.2.1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1.3 monster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1.3.1 coord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1.4 block</a:t>
            </a:r>
          </a:p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		1.4.1 minibloco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4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Stage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bomb		Bomb;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hero		Bomberboy;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monster		Monster;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block		B[15][15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];</a:t>
            </a:r>
            <a:endParaRPr lang="pt-BR" sz="1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Randommonster[100];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clock_t 		StartTime, MonsterTime, BossTime;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TotalTime;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Time[3];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clock_t		InvencibleStart;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		Gate;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Stage;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Level;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float		BossSpeed;</a:t>
            </a:r>
          </a:p>
          <a:p>
            <a:pPr>
              <a:buNone/>
            </a:pPr>
            <a:endParaRPr lang="pt-BR" sz="1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32100"/>
            <a:ext cx="2133600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latin typeface="Arial" pitchFamily="34" charset="0"/>
                <a:cs typeface="Arial" pitchFamily="34" charset="0"/>
              </a:rPr>
              <a:t>Estruturas - Stage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 		Nullspaces;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ActualStage, ActualLife;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LifeUp;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bool 		InvencibleMode, WallCrossMode, SuperBombMode, 			SuperFireMode, BombKickMode, BombPunchMode, 			TimeBombMode;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int 			Point;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short int		Score[6];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		Pass[14];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char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		LastMove;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block 		Memory, Memory2;</a:t>
            </a:r>
          </a:p>
          <a:p>
            <a:pPr>
              <a:buNone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FSOUND_SAMPLE    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*sound1, *sound2, *sound3, *sound4, *sound5,*sound6;</a:t>
            </a:r>
          </a:p>
          <a:p>
            <a:pPr>
              <a:buNone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412</Words>
  <Application>Microsoft Office PowerPoint</Application>
  <PresentationFormat>Apresentação na tela (4:3)</PresentationFormat>
  <Paragraphs>193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Tema do Office</vt:lpstr>
      <vt:lpstr>Slide 1</vt:lpstr>
      <vt:lpstr>Slide 2</vt:lpstr>
      <vt:lpstr>Jogabilidade</vt:lpstr>
      <vt:lpstr>Slide 4</vt:lpstr>
      <vt:lpstr>Projeto...</vt:lpstr>
      <vt:lpstr>Arquivos</vt:lpstr>
      <vt:lpstr>Estruturas</vt:lpstr>
      <vt:lpstr>Estruturas - Stage</vt:lpstr>
      <vt:lpstr>Estruturas - Stage</vt:lpstr>
      <vt:lpstr>Estruturas - Block</vt:lpstr>
      <vt:lpstr>Estruturas - Monster</vt:lpstr>
      <vt:lpstr>Estruturas - Bomb</vt:lpstr>
      <vt:lpstr>STAGE - Funções</vt:lpstr>
      <vt:lpstr>STAGE - Funções</vt:lpstr>
      <vt:lpstr>BLOCK - Efeitos</vt:lpstr>
      <vt:lpstr>BLOCK - Itens</vt:lpstr>
      <vt:lpstr>Scoring e Monstros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Gervásio H. Saito</dc:creator>
  <cp:lastModifiedBy>GHS</cp:lastModifiedBy>
  <cp:revision>132</cp:revision>
  <dcterms:created xsi:type="dcterms:W3CDTF">2009-07-15T22:19:59Z</dcterms:created>
  <dcterms:modified xsi:type="dcterms:W3CDTF">2009-09-10T12:51:31Z</dcterms:modified>
</cp:coreProperties>
</file>